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42F85-BF18-2EC2-F2F2-04277A509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F699CE-7950-A049-8797-71FBBA79F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0997D5-2F8A-A663-CBAD-B30A5373F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4AD7-15CD-42F3-80C7-CC29F5B3586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7F7635-77E0-7C40-3004-958238A85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E0271F-2BF0-E9C1-01CB-60B570DC0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31AB-C8A9-48FA-A6AD-CFC18D968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50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5BE7E-9DB5-69AA-3AEF-025F8D87C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787EFF-8F44-B9B1-A0D6-72690E8FA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DB1293-690A-CAE4-05B3-96F836FC8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4AD7-15CD-42F3-80C7-CC29F5B3586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B866BA-F3D6-58A5-7F99-79DE8996E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B4E264-0CCA-03CD-F150-91E86E5EC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31AB-C8A9-48FA-A6AD-CFC18D968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101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1FD17AE-D6A0-E760-6A22-1B39DC90A6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A4C7B9-775A-CEAB-1A46-4447925A9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1A471D-1403-8CA5-8003-2F86768AB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4AD7-15CD-42F3-80C7-CC29F5B3586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91326F-EBCA-61D5-91CA-ECA041EF9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22D3B1-D23F-E499-C657-4F375A85A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31AB-C8A9-48FA-A6AD-CFC18D968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641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4403E3-EC89-E47A-F9AA-68C2A95D2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65FA18-0122-86F3-C725-9D013D189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2D2F59-4AE1-53C6-6858-9CDAEC270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4AD7-15CD-42F3-80C7-CC29F5B3586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BCA789-8185-D287-3671-6917D0243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965F6F-8697-BF97-255E-D59135B60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31AB-C8A9-48FA-A6AD-CFC18D968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92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2EABDF-192E-F1EB-F657-BAC568E8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98DAC3-8A02-4D3E-3F95-4C418A470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1D766B-4106-8DAD-F256-40689D50C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4AD7-15CD-42F3-80C7-CC29F5B3586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B83107-BE95-7C69-C135-CE899C4B2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C65EB0-68DA-22B3-460B-DA23AE0D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31AB-C8A9-48FA-A6AD-CFC18D968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91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CD73B2-E89B-E20A-35AB-2AA48BDEF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5A9762-D4D6-533F-673E-036A93E32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5E1AA2-2D50-3D6D-01C7-CC3A53768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2C25AD-65F4-99EA-077D-FD559C50D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4AD7-15CD-42F3-80C7-CC29F5B3586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697FBA-0BDE-8C54-2C6E-1BAADF9D4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3692CD-9235-115F-38D2-77C552F84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31AB-C8A9-48FA-A6AD-CFC18D968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687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722AA-F71F-AF48-4F3D-AFBE9B1CE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D6A40E-5608-E591-7A8C-2CE4E6C17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AD94AE-6A37-ECF3-D38F-487AC12EF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D7D22D-8330-6445-38DE-D14697F63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0A9C469-62D7-421D-2C79-DD5FBF1659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F53FE99-43D8-0CE4-8538-8D36A213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4AD7-15CD-42F3-80C7-CC29F5B3586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A464F1B-FBE6-4B16-E0FE-4CCAE3CD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46C502F-BC07-7B7A-ED06-1435761D2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31AB-C8A9-48FA-A6AD-CFC18D968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86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C17B1-D05B-DA49-24CF-D9ADC7C68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EB3647-8A87-1821-EAD4-ED44A7974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4AD7-15CD-42F3-80C7-CC29F5B3586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C0D83E9-3222-F9DA-70C5-D33FA7F7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18C2CA-7C60-B561-8750-9970FFF4A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31AB-C8A9-48FA-A6AD-CFC18D968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190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2EB697-61C7-78FB-1F88-027C618E9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4AD7-15CD-42F3-80C7-CC29F5B3586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5F4BDEF-0DAD-DC3A-091F-227B566F8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930B06-264B-021D-04FA-7A18E809C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31AB-C8A9-48FA-A6AD-CFC18D968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84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FF79EB-B063-DFFC-9BBD-2F871B386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EE59F9-B468-E0B4-332B-442C86BB9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284A7F-953C-A20D-37ED-9FDDE3455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0530F9-F4A3-69FC-44EB-B7AC230E7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4AD7-15CD-42F3-80C7-CC29F5B3586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4B7245-28AC-C95B-B2B0-CA010C9AA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B19C80-ECBE-2AB5-D68E-3AA75AAF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31AB-C8A9-48FA-A6AD-CFC18D968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527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CCA61-404D-9E0F-877E-2FF763E42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CD2C6B7-A4F3-5714-BBB5-65CC4E6DE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5906C8-8225-0775-3742-0EEBEA97D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1D6257-3245-FC5A-9D6D-A822A2732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4AD7-15CD-42F3-80C7-CC29F5B3586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6F64A7-4B38-61B9-A54D-8B01703BD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5D986C-2C17-3E51-B61E-7149B5ACA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31AB-C8A9-48FA-A6AD-CFC18D968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271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D12E4-4E82-F519-AF96-8D73E7BA2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9C5A38-499C-0F99-A35F-BFC1C0F11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D294EC-3187-A761-56E9-FDDA108789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04AD7-15CD-42F3-80C7-CC29F5B3586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E65A7D-0E75-66D9-51BD-9E888ECA1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0F7160-1735-D973-62A5-5EEEF1F86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C31AB-C8A9-48FA-A6AD-CFC18D968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88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9880977" y="0"/>
            <a:ext cx="2311023" cy="6857998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 rot="10800000">
            <a:off x="9880975" y="-8"/>
            <a:ext cx="2311019" cy="2907701"/>
            <a:chOff x="0" y="0"/>
            <a:chExt cx="6350000" cy="5499100"/>
          </a:xfrm>
          <a:solidFill>
            <a:schemeClr val="accent1">
              <a:lumMod val="75000"/>
            </a:schemeClr>
          </a:solidFill>
        </p:grpSpPr>
        <p:sp>
          <p:nvSpPr>
            <p:cNvPr id="6" name="Freeform 5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grpFill/>
          </p:spPr>
        </p:sp>
      </p:grpSp>
      <p:sp>
        <p:nvSpPr>
          <p:cNvPr id="7" name="Прямоугольник 6"/>
          <p:cNvSpPr/>
          <p:nvPr/>
        </p:nvSpPr>
        <p:spPr>
          <a:xfrm>
            <a:off x="-2" y="-2"/>
            <a:ext cx="9880979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" y="-2"/>
            <a:ext cx="9880977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Права детей с ограниченными возможностями здоровья (ОВЗ) и инвалидов в сфере образования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" name="Рисунок 4">
            <a:extLst>
              <a:ext uri="{FF2B5EF4-FFF2-40B4-BE49-F238E27FC236}">
                <a16:creationId xmlns:a16="http://schemas.microsoft.com/office/drawing/2014/main" id="{7AAEB765-A719-93B5-E25A-0794B65EC0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2804" y="188266"/>
            <a:ext cx="687363" cy="4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9BDC52-634C-4C07-3EBD-CEF5E643824D}"/>
              </a:ext>
            </a:extLst>
          </p:cNvPr>
          <p:cNvSpPr txBox="1"/>
          <p:nvPr/>
        </p:nvSpPr>
        <p:spPr>
          <a:xfrm>
            <a:off x="10405794" y="712836"/>
            <a:ext cx="1261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40"/>
              </a:lnSpc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 Нижегородской области</a:t>
            </a:r>
          </a:p>
        </p:txBody>
      </p:sp>
      <p:pic>
        <p:nvPicPr>
          <p:cNvPr id="1028" name="Picture 4" descr="https://shkolakrasnoe-r43.gosweb.gosuslugi.ru/netcat_files/111/1228/OVZ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264" b="100000" l="0" r="99650">
                        <a14:foregroundMark x1="14696" y1="63814" x2="41707" y2="92763"/>
                        <a14:foregroundMark x1="60602" y1="97356" x2="89993" y2="56367"/>
                        <a14:foregroundMark x1="91882" y1="59499" x2="91882" y2="59499"/>
                        <a14:foregroundMark x1="92792" y1="39109" x2="92792" y2="39109"/>
                        <a14:foregroundMark x1="92162" y1="43145" x2="92162" y2="43145"/>
                        <a14:foregroundMark x1="90343" y1="48365" x2="90343" y2="48365"/>
                        <a14:foregroundMark x1="8537" y1="59777" x2="8537" y2="59777"/>
                        <a14:foregroundMark x1="5738" y1="41893" x2="5738" y2="41893"/>
                        <a14:foregroundMark x1="5738" y1="38553" x2="5738" y2="38553"/>
                        <a14:foregroundMark x1="9447" y1="49339" x2="9447" y2="49339"/>
                        <a14:foregroundMark x1="2313" y1="49846" x2="2313" y2="49846"/>
                        <a14:foregroundMark x1="92883" y1="65385" x2="92883" y2="65385"/>
                        <a14:foregroundMark x1="95730" y1="47846" x2="95730" y2="47846"/>
                        <a14:foregroundMark x1="27841" y1="86047" x2="39015" y2="93178"/>
                        <a14:foregroundMark x1="67045" y1="80465" x2="63258" y2="96124"/>
                        <a14:foregroundMark x1="55114" y1="94729" x2="64583" y2="81395"/>
                        <a14:foregroundMark x1="81250" y1="77364" x2="93182" y2="67132"/>
                        <a14:foregroundMark x1="94318" y1="42791" x2="96780" y2="62636"/>
                        <a14:foregroundMark x1="24053" y1="83411" x2="37121" y2="96744"/>
                        <a14:foregroundMark x1="7386" y1="66667" x2="20455" y2="80930"/>
                        <a14:foregroundMark x1="1705" y1="45736" x2="5492" y2="65116"/>
                        <a14:backgroundMark x1="14136" y1="38553" x2="59972" y2="62561"/>
                        <a14:backgroundMark x1="78586" y1="34516" x2="77327" y2="58525"/>
                        <a14:backgroundMark x1="35479" y1="67502" x2="70819" y2="69033"/>
                        <a14:backgroundMark x1="32050" y1="53305" x2="32050" y2="53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847" y="4176217"/>
            <a:ext cx="2195278" cy="268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hkolakrasnoe-r43.gosweb.gosuslugi.ru/netcat_files/111/1228/OVZ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9" b="77175" l="9867" r="89923">
                        <a14:foregroundMark x1="31281" y1="19694" x2="31281" y2="19694"/>
                        <a14:foregroundMark x1="65920" y1="16980" x2="69629" y2="44955"/>
                        <a14:foregroundMark x1="46466" y1="27905" x2="50735" y2="30828"/>
                        <a14:foregroundMark x1="46956" y1="31594" x2="50455" y2="26862"/>
                        <a14:foregroundMark x1="33030" y1="20738" x2="33030" y2="36813"/>
                        <a14:foregroundMark x1="28551" y1="18998" x2="31561" y2="40779"/>
                        <a14:foregroundMark x1="31561" y1="40779" x2="47726" y2="45442"/>
                        <a14:foregroundMark x1="47726" y1="45442" x2="54724" y2="52401"/>
                        <a14:foregroundMark x1="63681" y1="37787" x2="64381" y2="58107"/>
                        <a14:foregroundMark x1="69419" y1="48156" x2="69419" y2="48156"/>
                        <a14:foregroundMark x1="69419" y1="46416" x2="69629" y2="59290"/>
                        <a14:foregroundMark x1="72638" y1="37300" x2="75577" y2="43981"/>
                        <a14:foregroundMark x1="49475" y1="15518" x2="63681" y2="27140"/>
                        <a14:foregroundMark x1="33310" y1="26653" x2="45766" y2="15518"/>
                        <a14:foregroundMark x1="22603" y1="39527" x2="19874" y2="50174"/>
                        <a14:foregroundMark x1="19594" y1="50870" x2="28341" y2="60056"/>
                        <a14:foregroundMark x1="28551" y1="60056" x2="40238" y2="59847"/>
                        <a14:foregroundMark x1="40238" y1="59847" x2="46466" y2="528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288" y="3341376"/>
            <a:ext cx="2488442" cy="25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95533" y="319810"/>
            <a:ext cx="409434" cy="3578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b="1" dirty="0">
                <a:solidFill>
                  <a:schemeClr val="accent1"/>
                </a:solidFill>
                <a:latin typeface="Arial Black" panose="020B0A04020102020204" pitchFamily="34" charset="0"/>
              </a:rPr>
              <a:t>1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5533" y="754028"/>
            <a:ext cx="2920622" cy="1442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5062" y="737870"/>
            <a:ext cx="294109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5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Дети с ОВЗ и инвалиды имеют право обучаться в специальных организациях и инклюзивно. Установлены сокращенные нормы наполняемости классов                и групп для детей с ОВЗ, а также предельное число лиц данной категории в инклюзивных классах. </a:t>
            </a:r>
          </a:p>
          <a:p>
            <a:pPr algn="ctr"/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4149" y="359109"/>
            <a:ext cx="2265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Место обучения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5533" y="2265156"/>
            <a:ext cx="2920622" cy="1126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061" y="2267357"/>
            <a:ext cx="2941094" cy="1175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5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Обучение детей, нуждающихся                   в длительном лечении,                            а также инвалидов, которые                               по состоянию здоровья не могут посещать школы, может осуществляться на дому или                 в медицинских организациях.</a:t>
            </a:r>
            <a:endParaRPr lang="ru-RU" sz="1500" dirty="0">
              <a:solidFill>
                <a:schemeClr val="accent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143532" y="773941"/>
            <a:ext cx="409434" cy="3578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b="1" dirty="0">
                <a:solidFill>
                  <a:schemeClr val="accent1"/>
                </a:solidFill>
                <a:latin typeface="Arial Black" panose="020B0A04020102020204" pitchFamily="34" charset="0"/>
              </a:rPr>
              <a:t>2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164002" y="1195860"/>
            <a:ext cx="2397462" cy="722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153196" y="2068853"/>
            <a:ext cx="2397463" cy="1322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718411" y="2524836"/>
            <a:ext cx="4093012" cy="866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745181" y="416097"/>
            <a:ext cx="409434" cy="3578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b="1" dirty="0">
                <a:solidFill>
                  <a:schemeClr val="accent1"/>
                </a:solidFill>
                <a:latin typeface="Arial Black" panose="020B0A04020102020204" pitchFamily="34" charset="0"/>
              </a:rPr>
              <a:t>3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132727" y="1230312"/>
            <a:ext cx="2428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5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Образовательный процесс для детей с ОВЗ в школах должен быть организован                    в первую смену.</a:t>
            </a: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982315" y="666886"/>
            <a:ext cx="28660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Обязательные требования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143532" y="2068854"/>
            <a:ext cx="24655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5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ученикам с ОВЗ                   с умственной отсталостью и задержкой психического развития не применяются меры дисциплинарного взыскания, в том числе отчисление.</a:t>
            </a:r>
          </a:p>
          <a:p>
            <a:pPr algn="ctr"/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724542" y="2522602"/>
            <a:ext cx="409301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</a:pPr>
            <a:r>
              <a:rPr lang="ru-RU" sz="15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штатное расписание организаций вводятся необходимые в соответствии с заключением ПМПК специалисты: учителя-дефектологи (сурдопедагоги, тифлопедагоги), учителя-логопеды, педагоги-психологи, </a:t>
            </a:r>
            <a:r>
              <a:rPr lang="ru-RU" sz="1500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тьюторы</a:t>
            </a:r>
            <a:r>
              <a:rPr lang="ru-RU" sz="15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ассистенты.</a:t>
            </a:r>
          </a:p>
          <a:p>
            <a:pPr algn="ctr"/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724542" y="835500"/>
            <a:ext cx="4086881" cy="1566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678652" y="845592"/>
            <a:ext cx="420232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5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образовательных организациях создаются специальные условия для обучающихся с ОВЗ: особые программы и методы обучения                            и воспитания, учебные пособия, технические средства обучения, услуги ассистента, групповые и индивидуальные коррекционные занятия, обеспечение доступной среды и другие условия, без которых невозможно или затруднено освоение образовательных программ.</a:t>
            </a:r>
          </a:p>
          <a:p>
            <a:pPr algn="ctr"/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275001" y="430093"/>
            <a:ext cx="26931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Специальные условия</a:t>
            </a:r>
          </a:p>
        </p:txBody>
      </p:sp>
      <p:sp>
        <p:nvSpPr>
          <p:cNvPr id="40" name="Овал 39"/>
          <p:cNvSpPr/>
          <p:nvPr/>
        </p:nvSpPr>
        <p:spPr>
          <a:xfrm>
            <a:off x="75061" y="3527091"/>
            <a:ext cx="409434" cy="3578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b="1" dirty="0">
                <a:solidFill>
                  <a:schemeClr val="accent1"/>
                </a:solidFill>
                <a:latin typeface="Arial Black" panose="020B0A04020102020204" pitchFamily="34" charset="0"/>
              </a:rPr>
              <a:t>4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8763" y="3932318"/>
            <a:ext cx="3477757" cy="944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748855" y="3939156"/>
            <a:ext cx="2579160" cy="2400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29088" y="5019750"/>
            <a:ext cx="3457433" cy="1499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75061" y="3896554"/>
            <a:ext cx="35114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5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Порядок получения образования детьми с ОВЗ определяется адаптированной образовательной программой (АОП),                а для инвалидов также в соответствии               с индивидуальной программой реабилитации.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5061" y="5028141"/>
            <a:ext cx="3511460" cy="148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5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Дети с ОВЗ принимаются на обучение по АОП только с согласия родителей и на основании рекомендаций психолого-медико-педагогической комиссии (ПМПК). АОП должна учитывать особенности развития, индивидуальных возможностей и обеспечивать коррекцию нарушений и социальную адаптацию.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748855" y="3964240"/>
            <a:ext cx="2638855" cy="225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5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школах создаются психолого-педагогические консилиумы, которые могут конкретизировать заключение ПМПК по организации сопровождения учащегося,             в том числе на основании медицинского заключения рекомендовать введение дополнительного выходного дня, перерывов между занятиями, снижение объема задаваемой на дом работы                и др.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53128" y="3552124"/>
            <a:ext cx="5089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Адаптированные программы</a:t>
            </a:r>
          </a:p>
        </p:txBody>
      </p:sp>
      <p:sp>
        <p:nvSpPr>
          <p:cNvPr id="48" name="Овал 47"/>
          <p:cNvSpPr/>
          <p:nvPr/>
        </p:nvSpPr>
        <p:spPr>
          <a:xfrm>
            <a:off x="6401925" y="3506743"/>
            <a:ext cx="409434" cy="3578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b="1" dirty="0">
                <a:solidFill>
                  <a:schemeClr val="accent1"/>
                </a:solidFill>
                <a:latin typeface="Arial Black" panose="020B0A04020102020204" pitchFamily="34" charset="0"/>
              </a:rPr>
              <a:t>5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509981" y="3932318"/>
            <a:ext cx="3282283" cy="2573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509982" y="3964623"/>
            <a:ext cx="3248724" cy="240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5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участников государственной итоговой аттестации с ОВЗ                           и инвалидов обеспечиваются следующие условия: проведение государственного выпускного экзамена по обязательным учебным предметам в устной форме                         по желанию, увеличение продолжительности выполнения заданий, организация питания                    и перерывов, беспрепятственный доступ в аудитории, туалетные                   и иные помещения, а также другие условия согласно заключению ПМПК.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900359" y="3588777"/>
            <a:ext cx="26931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Итоговая аттестация</a:t>
            </a:r>
          </a:p>
        </p:txBody>
      </p:sp>
    </p:spTree>
    <p:extLst>
      <p:ext uri="{BB962C8B-B14F-4D97-AF65-F5344CB8AC3E}">
        <p14:creationId xmlns:p14="http://schemas.microsoft.com/office/powerpoint/2010/main" val="22842495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372</Words>
  <Application>Microsoft Office PowerPoint</Application>
  <PresentationFormat>Широкоэкранный</PresentationFormat>
  <Paragraphs>27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Ск</dc:creator>
  <cp:lastModifiedBy>Скокова Юлия Борисовна</cp:lastModifiedBy>
  <cp:revision>22</cp:revision>
  <dcterms:created xsi:type="dcterms:W3CDTF">2024-03-24T14:45:11Z</dcterms:created>
  <dcterms:modified xsi:type="dcterms:W3CDTF">2024-03-27T11:35:27Z</dcterms:modified>
</cp:coreProperties>
</file>